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8" r:id="rId3"/>
    <p:sldId id="259" r:id="rId4"/>
    <p:sldId id="273" r:id="rId5"/>
    <p:sldId id="280" r:id="rId6"/>
    <p:sldId id="274" r:id="rId7"/>
    <p:sldId id="261" r:id="rId8"/>
    <p:sldId id="276" r:id="rId9"/>
    <p:sldId id="275" r:id="rId10"/>
    <p:sldId id="277" r:id="rId11"/>
    <p:sldId id="278" r:id="rId12"/>
    <p:sldId id="262" r:id="rId13"/>
    <p:sldId id="279" r:id="rId14"/>
    <p:sldId id="272" r:id="rId15"/>
    <p:sldId id="267" r:id="rId16"/>
    <p:sldId id="266" r:id="rId1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C5F1-1845-420F-9B7D-EBFBC28C7A93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434B-FBD2-4961-889D-57DE48446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7A74C2-7076-4B69-A429-0753AB1C8108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AD3EB1-B83E-4621-8CD7-E4FB769B28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Welford on Avon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Neighbourhood Development Plan</a:t>
            </a:r>
          </a:p>
          <a:p>
            <a:r>
              <a:rPr lang="en-GB" dirty="0" smtClean="0"/>
              <a:t>Parishioner Update &amp; Consultation</a:t>
            </a:r>
          </a:p>
          <a:p>
            <a:r>
              <a:rPr lang="en-GB" dirty="0" smtClean="0"/>
              <a:t>April 6</a:t>
            </a:r>
            <a:r>
              <a:rPr lang="en-GB" baseline="30000" dirty="0" smtClean="0"/>
              <a:t>th</a:t>
            </a:r>
            <a:r>
              <a:rPr lang="en-GB" dirty="0" smtClean="0"/>
              <a:t> , 2014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The Vision of 2031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Existing issues</a:t>
            </a:r>
          </a:p>
          <a:p>
            <a:pPr lvl="1"/>
            <a:r>
              <a:rPr lang="en-GB" dirty="0" smtClean="0"/>
              <a:t>River and surface water flooding will have been controlled.</a:t>
            </a:r>
          </a:p>
          <a:p>
            <a:pPr lvl="1"/>
            <a:r>
              <a:rPr lang="en-GB" dirty="0" smtClean="0"/>
              <a:t>Traffic will have been managed ensuring the village roads are safe for all residents. </a:t>
            </a:r>
          </a:p>
          <a:p>
            <a:pPr lvl="1"/>
            <a:r>
              <a:rPr lang="en-GB" dirty="0" smtClean="0"/>
              <a:t>Public transport will have been improved. 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The Vision of 2031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Green Areas of Separation</a:t>
            </a:r>
          </a:p>
          <a:p>
            <a:pPr lvl="1"/>
            <a:r>
              <a:rPr lang="en-GB" dirty="0" smtClean="0"/>
              <a:t>will maintain the separate identity of Welford on Avon and adjacent settlements. </a:t>
            </a:r>
          </a:p>
          <a:p>
            <a:pPr lvl="1"/>
            <a:r>
              <a:rPr lang="en-GB" dirty="0" smtClean="0"/>
              <a:t>The rural nature of the parish will have been preserved and continue to feature open spaces, mature woodland with pleasant vistas set in a green environment. </a:t>
            </a:r>
          </a:p>
          <a:p>
            <a:pPr lvl="1"/>
            <a:r>
              <a:rPr lang="en-GB" dirty="0" smtClean="0"/>
              <a:t>Our heritage assets will be maintained and protected.</a:t>
            </a:r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Policy Areas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Heritage</a:t>
            </a:r>
          </a:p>
          <a:p>
            <a:r>
              <a:rPr lang="en-GB" dirty="0" smtClean="0"/>
              <a:t>Infrastructure</a:t>
            </a:r>
          </a:p>
          <a:p>
            <a:r>
              <a:rPr lang="en-GB" dirty="0" smtClean="0"/>
              <a:t>Sports, Leisure and Recreation</a:t>
            </a:r>
          </a:p>
          <a:p>
            <a:r>
              <a:rPr lang="en-GB" dirty="0" smtClean="0"/>
              <a:t>Economic Development</a:t>
            </a:r>
          </a:p>
          <a:p>
            <a:r>
              <a:rPr lang="en-GB" dirty="0" smtClean="0"/>
              <a:t>Housing and Land Use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Detailed Policies – YOUR FEEDBACK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take a look at the attached feedback form and assess each policy in </a:t>
            </a:r>
            <a:r>
              <a:rPr lang="en-GB" dirty="0" smtClean="0"/>
              <a:t>turn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 smtClean="0"/>
              <a:t>are currently a total of 43 </a:t>
            </a:r>
            <a:r>
              <a:rPr lang="en-GB" dirty="0" smtClean="0"/>
              <a:t>policies</a:t>
            </a:r>
            <a:endParaRPr lang="en-GB" dirty="0" smtClean="0"/>
          </a:p>
          <a:p>
            <a:r>
              <a:rPr lang="en-GB" dirty="0" smtClean="0"/>
              <a:t>Members of the Neighbourhood Plan team are here to help with any questions you have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feedback should be with the Neighbourhood Plan team by the deadline of 2</a:t>
            </a:r>
            <a:r>
              <a:rPr lang="en-GB" baseline="30000" dirty="0" smtClean="0"/>
              <a:t>nd</a:t>
            </a:r>
            <a:r>
              <a:rPr lang="en-GB" dirty="0" smtClean="0"/>
              <a:t> May 2014</a:t>
            </a:r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3928" y="1916832"/>
            <a:ext cx="129614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Parish Council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2924944"/>
            <a:ext cx="266429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Neighbourhood Plan Team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52120" y="2996952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Welford Action Group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4005064"/>
            <a:ext cx="2736304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Strategic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Legally Enforceable Result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Late 2014 Implementation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Comprehensive &amp; Diligent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Must be aligned with: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National Policy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District Policy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580112" y="4077072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Tactical Operations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Research Applications for           	Parish Council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Co-ordinate Village Defence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Detailed &amp; Timely Response</a:t>
            </a:r>
          </a:p>
        </p:txBody>
      </p:sp>
      <p:cxnSp>
        <p:nvCxnSpPr>
          <p:cNvPr id="11" name="Shape 10"/>
          <p:cNvCxnSpPr>
            <a:stCxn id="5" idx="1"/>
            <a:endCxn id="6" idx="0"/>
          </p:cNvCxnSpPr>
          <p:nvPr/>
        </p:nvCxnSpPr>
        <p:spPr>
          <a:xfrm rot="10800000" flipV="1">
            <a:off x="2447764" y="2374032"/>
            <a:ext cx="1476164" cy="550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3"/>
            <a:endCxn id="7" idx="0"/>
          </p:cNvCxnSpPr>
          <p:nvPr/>
        </p:nvCxnSpPr>
        <p:spPr>
          <a:xfrm>
            <a:off x="5220072" y="2374032"/>
            <a:ext cx="1764196" cy="6229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Save Welford Action Group</a:t>
            </a:r>
            <a:r>
              <a:rPr lang="en-GB" sz="5400" dirty="0" smtClean="0"/>
              <a:t> </a:t>
            </a:r>
            <a:br>
              <a:rPr lang="en-GB" sz="5400" dirty="0" smtClean="0"/>
            </a:br>
            <a:r>
              <a:rPr lang="en-GB" sz="3100" dirty="0" smtClean="0"/>
              <a:t>Proposed Developments as at </a:t>
            </a:r>
            <a:r>
              <a:rPr lang="en-GB" sz="3100" dirty="0" smtClean="0"/>
              <a:t>6</a:t>
            </a:r>
            <a:r>
              <a:rPr lang="en-GB" sz="3100" baseline="30000" dirty="0" smtClean="0"/>
              <a:t>th</a:t>
            </a:r>
            <a:r>
              <a:rPr lang="en-GB" sz="3100" dirty="0" smtClean="0"/>
              <a:t> April 2014</a:t>
            </a:r>
            <a:endParaRPr lang="en-GB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520" y="1916831"/>
          <a:ext cx="8640960" cy="494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85734"/>
                <a:gridCol w="842458"/>
                <a:gridCol w="745296"/>
                <a:gridCol w="982896"/>
                <a:gridCol w="936104"/>
                <a:gridCol w="792088"/>
                <a:gridCol w="864096"/>
                <a:gridCol w="936104"/>
                <a:gridCol w="792088"/>
              </a:tblGrid>
              <a:tr h="59393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>
                          <a:latin typeface="Times New Roman"/>
                          <a:ea typeface="Times New Roman"/>
                          <a:cs typeface="Times New Roman"/>
                        </a:rPr>
                        <a:t>Site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Applicant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100">
                          <a:latin typeface="Times New Roman"/>
                          <a:ea typeface="Times New Roman"/>
                          <a:cs typeface="Times New Roman"/>
                        </a:rPr>
                        <a:t>Submitted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GB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of</a:t>
                      </a: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>
                          <a:latin typeface="Times New Roman"/>
                          <a:ea typeface="Times New Roman"/>
                          <a:cs typeface="Times New Roman"/>
                        </a:rPr>
                        <a:t>houses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Parish Council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SDC planning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committee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Officer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Members Decision</a:t>
                      </a:r>
                      <a:endParaRPr lang="en-GB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Appeal Start</a:t>
                      </a:r>
                      <a:endParaRPr lang="en-GB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Total Granted</a:t>
                      </a:r>
                      <a:endParaRPr lang="en-GB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6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Ashgrove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Cala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5 Aug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4 Dec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9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Fairlea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Banner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20 Aug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Support withdrawn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4 Dec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Revised to Refuse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27 Mar</a:t>
                      </a:r>
                      <a:r>
                        <a:rPr lang="en-GB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14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93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Milcote Road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Gladman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12 Sep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Refused  delegated</a:t>
                      </a:r>
                      <a:r>
                        <a:rPr lang="en-GB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powers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9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 Barton Rd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McKay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23 Sep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8+4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23 Jan 14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9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>
                          <a:latin typeface="Times New Roman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Willows#1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>
                          <a:latin typeface="Times New Roman"/>
                          <a:ea typeface="Times New Roman"/>
                          <a:cs typeface="Times New Roman"/>
                        </a:rPr>
                        <a:t>Spitfire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27 Sep 13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23 Jan 14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Grant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Refuse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The Willows#2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Spitfire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9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>
                          <a:latin typeface="Times New Roman"/>
                          <a:ea typeface="Times New Roman"/>
                          <a:cs typeface="Times New Roman"/>
                        </a:rPr>
                        <a:t>Millers Close</a:t>
                      </a:r>
                      <a:endParaRPr lang="en-GB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>
                          <a:latin typeface="Times New Roman"/>
                          <a:ea typeface="Times New Roman"/>
                          <a:cs typeface="Times New Roman"/>
                        </a:rPr>
                        <a:t>20 - 30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Milcote</a:t>
                      </a: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Road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Framptons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26 Feb</a:t>
                      </a:r>
                      <a:r>
                        <a:rPr lang="en-GB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14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Object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6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Old station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Lone Star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49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r>
                        <a:rPr lang="en-GB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(under 10)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6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235-245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en-GB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GB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686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Current Welford housing objective up to 2028:   51-75 dwellings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Parish </a:t>
            </a:r>
            <a:r>
              <a:rPr lang="en-GB" dirty="0" smtClean="0"/>
              <a:t>Feedback Reminder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We need your views on.....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Our Vision for 2031</a:t>
            </a:r>
          </a:p>
          <a:p>
            <a:r>
              <a:rPr lang="en-GB" dirty="0" smtClean="0"/>
              <a:t>Our Draft Objectives</a:t>
            </a:r>
          </a:p>
          <a:p>
            <a:r>
              <a:rPr lang="en-GB" dirty="0" smtClean="0"/>
              <a:t>BUT MOST IMPORTANTLY ON</a:t>
            </a:r>
          </a:p>
          <a:p>
            <a:r>
              <a:rPr lang="en-GB" dirty="0" smtClean="0"/>
              <a:t>Our Draft </a:t>
            </a:r>
            <a:r>
              <a:rPr lang="en-GB" dirty="0" smtClean="0"/>
              <a:t>Policies</a:t>
            </a:r>
          </a:p>
          <a:p>
            <a:endParaRPr lang="en-GB" dirty="0" smtClean="0"/>
          </a:p>
          <a:p>
            <a:r>
              <a:rPr lang="en-GB" dirty="0" smtClean="0"/>
              <a:t>Please </a:t>
            </a:r>
            <a:r>
              <a:rPr lang="en-GB" dirty="0" smtClean="0"/>
              <a:t>complete the feedback form provided when you arrive and give it to a member of the team. </a:t>
            </a:r>
          </a:p>
          <a:p>
            <a:r>
              <a:rPr lang="en-GB" dirty="0" smtClean="0"/>
              <a:t>Please give us your email address so all of the parish council groups dealing with planning can keep you informed.</a:t>
            </a:r>
          </a:p>
          <a:p>
            <a:r>
              <a:rPr lang="en-GB" dirty="0" smtClean="0"/>
              <a:t>Please take away your copy of the draft Plan if you wish to review it further and provide additional feedback</a:t>
            </a:r>
            <a:r>
              <a:rPr lang="en-GB" dirty="0" smtClean="0"/>
              <a:t>.</a:t>
            </a:r>
          </a:p>
          <a:p>
            <a:r>
              <a:rPr lang="en-GB" dirty="0" smtClean="0"/>
              <a:t>Please remember our deadline for your feedback is 2</a:t>
            </a:r>
            <a:r>
              <a:rPr lang="en-GB" baseline="30000" dirty="0" smtClean="0"/>
              <a:t>nd</a:t>
            </a:r>
            <a:r>
              <a:rPr lang="en-GB" dirty="0" smtClean="0"/>
              <a:t> May 2014</a:t>
            </a:r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r>
              <a:rPr lang="en-GB" dirty="0" smtClean="0"/>
              <a:t>Neighbourhood Plan</a:t>
            </a:r>
          </a:p>
          <a:p>
            <a:pPr lvl="1"/>
            <a:r>
              <a:rPr lang="en-GB" dirty="0" smtClean="0"/>
              <a:t>SDC Planning Context</a:t>
            </a:r>
          </a:p>
          <a:p>
            <a:pPr lvl="1"/>
            <a:r>
              <a:rPr lang="en-GB" dirty="0" smtClean="0"/>
              <a:t>Progress </a:t>
            </a:r>
            <a:r>
              <a:rPr lang="en-GB" dirty="0" smtClean="0"/>
              <a:t>since December</a:t>
            </a:r>
          </a:p>
          <a:p>
            <a:pPr lvl="1"/>
            <a:r>
              <a:rPr lang="en-GB" dirty="0" smtClean="0"/>
              <a:t>The Vision of 2031</a:t>
            </a:r>
            <a:endParaRPr lang="en-GB" dirty="0" smtClean="0"/>
          </a:p>
          <a:p>
            <a:pPr lvl="1"/>
            <a:r>
              <a:rPr lang="en-GB" dirty="0" smtClean="0"/>
              <a:t>Draft Policy Areas </a:t>
            </a:r>
            <a:r>
              <a:rPr lang="en-GB" dirty="0" smtClean="0"/>
              <a:t>and Policies</a:t>
            </a:r>
          </a:p>
          <a:p>
            <a:r>
              <a:rPr lang="en-GB" dirty="0" smtClean="0"/>
              <a:t>Save Welford Action Group</a:t>
            </a:r>
          </a:p>
          <a:p>
            <a:r>
              <a:rPr lang="en-GB" dirty="0" smtClean="0"/>
              <a:t>Parish Feedback</a:t>
            </a:r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23928" y="1916832"/>
            <a:ext cx="1296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Parish Council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2924944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Neighbourhood Plan Team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52120" y="2996952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Welford Action Group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4005064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Strategic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Legally Enforceable Result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Late 2014 Implementation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Comprehensive &amp; Diligent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Must be aligned with: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National Policy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District Policy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580112" y="4077072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Tactical Operations Role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Research Applications for           	Parish Council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Co-ordinate Village Defence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Detailed &amp; Timely Response</a:t>
            </a:r>
          </a:p>
        </p:txBody>
      </p:sp>
      <p:cxnSp>
        <p:nvCxnSpPr>
          <p:cNvPr id="11" name="Shape 10"/>
          <p:cNvCxnSpPr>
            <a:stCxn id="5" idx="1"/>
            <a:endCxn id="6" idx="0"/>
          </p:cNvCxnSpPr>
          <p:nvPr/>
        </p:nvCxnSpPr>
        <p:spPr>
          <a:xfrm rot="10800000" flipV="1">
            <a:off x="2447764" y="2374032"/>
            <a:ext cx="1476164" cy="550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5" idx="3"/>
            <a:endCxn id="7" idx="0"/>
          </p:cNvCxnSpPr>
          <p:nvPr/>
        </p:nvCxnSpPr>
        <p:spPr>
          <a:xfrm>
            <a:off x="5220072" y="2374032"/>
            <a:ext cx="1764196" cy="6229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Progress to Date</a:t>
            </a:r>
            <a:endParaRPr lang="en-GB" sz="3100" dirty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  <p:pic>
        <p:nvPicPr>
          <p:cNvPr id="7" name="Content Placeholder 6" descr="road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8806590" cy="6031785"/>
          </a:xfrm>
        </p:spPr>
      </p:pic>
      <p:sp>
        <p:nvSpPr>
          <p:cNvPr id="8" name="Pentagon 7"/>
          <p:cNvSpPr/>
          <p:nvPr/>
        </p:nvSpPr>
        <p:spPr>
          <a:xfrm>
            <a:off x="251520" y="1844824"/>
            <a:ext cx="1872208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11560" y="2636912"/>
            <a:ext cx="1800200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971600" y="3573016"/>
            <a:ext cx="2160240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63688" y="4437112"/>
            <a:ext cx="3312368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915816" y="2564904"/>
            <a:ext cx="1872208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563888" y="3717032"/>
            <a:ext cx="1872208" cy="576064"/>
          </a:xfrm>
          <a:prstGeom prst="homePlate">
            <a:avLst/>
          </a:prstGeom>
          <a:solidFill>
            <a:schemeClr val="accent5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499992" y="1700808"/>
            <a:ext cx="1656184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5076056" y="2996952"/>
            <a:ext cx="1296144" cy="576064"/>
          </a:xfrm>
          <a:prstGeom prst="homePlat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ONGOING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SDC Planning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Housing Needs for District is currently defined </a:t>
            </a:r>
            <a:r>
              <a:rPr lang="en-GB" dirty="0" err="1" smtClean="0"/>
              <a:t>xxxxx</a:t>
            </a:r>
            <a:r>
              <a:rPr lang="en-GB" dirty="0" smtClean="0"/>
              <a:t> houses by 2031</a:t>
            </a:r>
          </a:p>
          <a:p>
            <a:r>
              <a:rPr lang="en-GB" dirty="0" smtClean="0"/>
              <a:t>New towns: Long Marston Airfield proposal</a:t>
            </a:r>
          </a:p>
          <a:p>
            <a:r>
              <a:rPr lang="en-GB" dirty="0" smtClean="0"/>
              <a:t>Gypsy &amp; Traveller Local Plan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Progress since December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Multiple full day workshops</a:t>
            </a:r>
          </a:p>
          <a:p>
            <a:r>
              <a:rPr lang="en-GB" dirty="0" smtClean="0"/>
              <a:t>Neighbourhood Plan Timeline amended to run to 2031</a:t>
            </a:r>
          </a:p>
          <a:p>
            <a:r>
              <a:rPr lang="en-GB" dirty="0" smtClean="0"/>
              <a:t>Revised Vision and Objectives</a:t>
            </a:r>
          </a:p>
          <a:p>
            <a:r>
              <a:rPr lang="en-GB" dirty="0" smtClean="0"/>
              <a:t>Draft Policy Areas defined</a:t>
            </a:r>
          </a:p>
          <a:p>
            <a:r>
              <a:rPr lang="en-GB" dirty="0" smtClean="0"/>
              <a:t>Draft Policies drawn up for parish feedback and critiquing.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The Vision of 2031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In 2031, we will be a thriving inclusive community sustaining the village character and community across all age and demographics groupings. We aim to meet the identified needs of each and every significant group.</a:t>
            </a:r>
          </a:p>
          <a:p>
            <a:endParaRPr lang="en-GB" dirty="0" smtClean="0"/>
          </a:p>
          <a:p>
            <a:r>
              <a:rPr lang="en-GB" dirty="0" smtClean="0"/>
              <a:t>We will support this vision through:</a:t>
            </a:r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The Vision of 2031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Housing developments</a:t>
            </a:r>
          </a:p>
          <a:p>
            <a:pPr lvl="1"/>
            <a:r>
              <a:rPr lang="en-GB" dirty="0" smtClean="0"/>
              <a:t>an appropriate mix of up to 75 houses</a:t>
            </a:r>
          </a:p>
          <a:p>
            <a:pPr lvl="1"/>
            <a:r>
              <a:rPr lang="en-GB" dirty="0" smtClean="0"/>
              <a:t>sympathetically integrated into the village environment</a:t>
            </a:r>
          </a:p>
          <a:p>
            <a:pPr lvl="1"/>
            <a:r>
              <a:rPr lang="en-GB" dirty="0" smtClean="0"/>
              <a:t>Increased home working</a:t>
            </a:r>
          </a:p>
          <a:p>
            <a:pPr lvl="1"/>
            <a:r>
              <a:rPr lang="en-GB" dirty="0" smtClean="0"/>
              <a:t>Dedicated small business units will support local employment to minimise commuting &amp; improve environmental and economic sustainability. </a:t>
            </a:r>
          </a:p>
          <a:p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Neighbourhood Plan</a:t>
            </a:r>
            <a:br>
              <a:rPr lang="en-GB" dirty="0" smtClean="0"/>
            </a:br>
            <a:r>
              <a:rPr lang="en-GB" sz="3100" dirty="0" smtClean="0"/>
              <a:t>The Vision of 2031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Local Facilities</a:t>
            </a:r>
          </a:p>
          <a:p>
            <a:pPr lvl="1"/>
            <a:r>
              <a:rPr lang="en-GB" dirty="0" smtClean="0"/>
              <a:t>support a wide range of activities including small businesses through high quality sustainable infrastructure</a:t>
            </a:r>
          </a:p>
          <a:p>
            <a:pPr lvl="2"/>
            <a:r>
              <a:rPr lang="en-GB" dirty="0" smtClean="0"/>
              <a:t>including village meeting places, </a:t>
            </a:r>
          </a:p>
          <a:p>
            <a:pPr lvl="2"/>
            <a:r>
              <a:rPr lang="en-GB" dirty="0" smtClean="0"/>
              <a:t>indoor and outdoor sports facilities</a:t>
            </a:r>
          </a:p>
          <a:p>
            <a:pPr lvl="2"/>
            <a:r>
              <a:rPr lang="en-GB" dirty="0" smtClean="0"/>
              <a:t>high speed communications.</a:t>
            </a:r>
          </a:p>
          <a:p>
            <a:endParaRPr lang="en-GB" dirty="0" smtClean="0"/>
          </a:p>
        </p:txBody>
      </p:sp>
      <p:pic>
        <p:nvPicPr>
          <p:cNvPr id="4" name="Picture 3" descr="w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4443" y="0"/>
            <a:ext cx="859557" cy="107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706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Welford on Avon</vt:lpstr>
      <vt:lpstr>Agenda</vt:lpstr>
      <vt:lpstr>Structure</vt:lpstr>
      <vt:lpstr>Neighbourhood Plan Progress to Date</vt:lpstr>
      <vt:lpstr>SDC Planning Context</vt:lpstr>
      <vt:lpstr>Neighbourhood Plan Progress since December</vt:lpstr>
      <vt:lpstr>Neighbourhood Plan The Vision of 2031</vt:lpstr>
      <vt:lpstr>Neighbourhood Plan The Vision of 2031</vt:lpstr>
      <vt:lpstr>Neighbourhood Plan The Vision of 2031</vt:lpstr>
      <vt:lpstr>Neighbourhood Plan The Vision of 2031</vt:lpstr>
      <vt:lpstr>Neighbourhood Plan The Vision of 2031</vt:lpstr>
      <vt:lpstr>Neighbourhood Plan Policy Areas</vt:lpstr>
      <vt:lpstr>Neighbourhood Plan Detailed Policies – YOUR FEEDBACK</vt:lpstr>
      <vt:lpstr>Structure</vt:lpstr>
      <vt:lpstr>Save Welford Action Group  Proposed Developments as at 6th April 2014</vt:lpstr>
      <vt:lpstr>Parish Feedback Reminder We need your views on.....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Welford on Avon</dc:title>
  <dc:creator>peterwww</dc:creator>
  <cp:lastModifiedBy>peterwww</cp:lastModifiedBy>
  <cp:revision>69</cp:revision>
  <dcterms:created xsi:type="dcterms:W3CDTF">2013-11-11T22:09:28Z</dcterms:created>
  <dcterms:modified xsi:type="dcterms:W3CDTF">2014-04-04T10:43:34Z</dcterms:modified>
</cp:coreProperties>
</file>